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9"/>
  </p:notesMasterIdLst>
  <p:sldIdLst>
    <p:sldId id="262" r:id="rId2"/>
    <p:sldId id="257" r:id="rId3"/>
    <p:sldId id="261" r:id="rId4"/>
    <p:sldId id="260" r:id="rId5"/>
    <p:sldId id="263" r:id="rId6"/>
    <p:sldId id="258" r:id="rId7"/>
    <p:sldId id="259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E9EDF4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90"/>
    <p:restoredTop sz="94664"/>
  </p:normalViewPr>
  <p:slideViewPr>
    <p:cSldViewPr snapToGrid="0">
      <p:cViewPr varScale="1">
        <p:scale>
          <a:sx n="153" d="100"/>
          <a:sy n="153" d="100"/>
        </p:scale>
        <p:origin x="2680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</a:p>
        </p:txBody>
      </p:sp>
      <p:sp>
        <p:nvSpPr>
          <p:cNvPr id="8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</a:p>
        </p:txBody>
      </p:sp>
      <p:sp>
        <p:nvSpPr>
          <p:cNvPr id="81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82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83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EA516FD9-D226-4DC9-948B-91DF397FDDBD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EA516FD9-D226-4DC9-948B-91DF397FDDBD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28340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79280" y="136440"/>
            <a:ext cx="8713440" cy="628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179280" y="973080"/>
            <a:ext cx="8713440" cy="248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8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179280" y="3691080"/>
            <a:ext cx="8713440" cy="248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8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79280" y="136440"/>
            <a:ext cx="8713440" cy="628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179280" y="973080"/>
            <a:ext cx="4251960" cy="248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8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44360" y="973080"/>
            <a:ext cx="4251960" cy="248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8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44360" y="3691080"/>
            <a:ext cx="4251960" cy="248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8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179280" y="3691080"/>
            <a:ext cx="4251960" cy="248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8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179280" y="136440"/>
            <a:ext cx="8713440" cy="628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179280" y="973080"/>
            <a:ext cx="8713440" cy="5203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8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179280" y="973080"/>
            <a:ext cx="8713440" cy="5203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8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77" name="Immagine 76"/>
          <p:cNvPicPr/>
          <p:nvPr/>
        </p:nvPicPr>
        <p:blipFill>
          <a:blip r:embed="rId2"/>
          <a:stretch/>
        </p:blipFill>
        <p:spPr>
          <a:xfrm>
            <a:off x="1275120" y="973080"/>
            <a:ext cx="6521400" cy="5203440"/>
          </a:xfrm>
          <a:prstGeom prst="rect">
            <a:avLst/>
          </a:prstGeom>
          <a:ln>
            <a:noFill/>
          </a:ln>
        </p:spPr>
      </p:pic>
      <p:pic>
        <p:nvPicPr>
          <p:cNvPr id="78" name="Immagine 77"/>
          <p:cNvPicPr/>
          <p:nvPr/>
        </p:nvPicPr>
        <p:blipFill>
          <a:blip r:embed="rId2"/>
          <a:stretch/>
        </p:blipFill>
        <p:spPr>
          <a:xfrm>
            <a:off x="1275120" y="973080"/>
            <a:ext cx="6521400" cy="5203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79280" y="136440"/>
            <a:ext cx="8713440" cy="628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179280" y="973080"/>
            <a:ext cx="8713440" cy="5203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79280" y="136440"/>
            <a:ext cx="8713440" cy="628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179280" y="973080"/>
            <a:ext cx="8713440" cy="5203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8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79280" y="136440"/>
            <a:ext cx="8713440" cy="628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179280" y="973080"/>
            <a:ext cx="4251960" cy="5203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8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44360" y="973080"/>
            <a:ext cx="4251960" cy="5203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8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79280" y="136440"/>
            <a:ext cx="8713440" cy="628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179280" y="136440"/>
            <a:ext cx="8713440" cy="2913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79280" y="136440"/>
            <a:ext cx="8713440" cy="628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179280" y="973080"/>
            <a:ext cx="4251960" cy="248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8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179280" y="3691080"/>
            <a:ext cx="4251960" cy="248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8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44360" y="973080"/>
            <a:ext cx="4251960" cy="5203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8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79280" y="136440"/>
            <a:ext cx="8713440" cy="628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179280" y="973080"/>
            <a:ext cx="4251960" cy="5203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8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44360" y="973080"/>
            <a:ext cx="4251960" cy="248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8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44360" y="3691080"/>
            <a:ext cx="4251960" cy="248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8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79280" y="136440"/>
            <a:ext cx="8713440" cy="628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179280" y="973080"/>
            <a:ext cx="4251960" cy="248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8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44360" y="973080"/>
            <a:ext cx="4251960" cy="248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8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179280" y="3691080"/>
            <a:ext cx="8713440" cy="248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8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0" y="6303960"/>
            <a:ext cx="9143640" cy="549000"/>
          </a:xfrm>
          <a:prstGeom prst="rect">
            <a:avLst/>
          </a:prstGeom>
          <a:gradFill>
            <a:gsLst>
              <a:gs pos="0">
                <a:schemeClr val="bg1">
                  <a:lumMod val="92000"/>
                </a:schemeClr>
              </a:gs>
              <a:gs pos="51000">
                <a:schemeClr val="bg1">
                  <a:lumMod val="0"/>
                  <a:lumOff val="100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" name="CustomShape 2"/>
          <p:cNvSpPr/>
          <p:nvPr/>
        </p:nvSpPr>
        <p:spPr>
          <a:xfrm>
            <a:off x="0" y="0"/>
            <a:ext cx="9143640" cy="836280"/>
          </a:xfrm>
          <a:prstGeom prst="rect">
            <a:avLst/>
          </a:prstGeom>
          <a:gradFill>
            <a:gsLst>
              <a:gs pos="0">
                <a:schemeClr val="bg1">
                  <a:lumMod val="92000"/>
                </a:schemeClr>
              </a:gs>
              <a:gs pos="51000">
                <a:schemeClr val="bg1">
                  <a:lumMod val="0"/>
                  <a:lumOff val="100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0" name="Immagine 8"/>
          <p:cNvPicPr/>
          <p:nvPr/>
        </p:nvPicPr>
        <p:blipFill>
          <a:blip r:embed="rId14"/>
          <a:stretch/>
        </p:blipFill>
        <p:spPr>
          <a:xfrm>
            <a:off x="4406015" y="6356520"/>
            <a:ext cx="1007640" cy="364680"/>
          </a:xfrm>
          <a:prstGeom prst="rect">
            <a:avLst/>
          </a:prstGeom>
          <a:ln>
            <a:noFill/>
          </a:ln>
        </p:spPr>
      </p:pic>
      <p:sp>
        <p:nvSpPr>
          <p:cNvPr id="41" name="PlaceHolder 3"/>
          <p:cNvSpPr>
            <a:spLocks noGrp="1"/>
          </p:cNvSpPr>
          <p:nvPr>
            <p:ph type="title"/>
          </p:nvPr>
        </p:nvSpPr>
        <p:spPr>
          <a:xfrm>
            <a:off x="179280" y="136440"/>
            <a:ext cx="8713440" cy="6282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GB" sz="2000" b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Fare clic per modificare lo stile del titolo dello schema</a:t>
            </a:r>
            <a:endParaRPr lang="en-GB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179280" y="973080"/>
            <a:ext cx="8713440" cy="5203440"/>
          </a:xfrm>
          <a:prstGeom prst="rect">
            <a:avLst/>
          </a:prstGeom>
        </p:spPr>
        <p:txBody>
          <a:bodyPr/>
          <a:lstStyle/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262626"/>
              </a:buClr>
              <a:buFont typeface="Arial"/>
              <a:buChar char="•"/>
            </a:pPr>
            <a:r>
              <a:rPr lang="en-GB" sz="18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Modifica</a:t>
            </a:r>
            <a:r>
              <a:rPr lang="en-GB" sz="18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8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gli</a:t>
            </a:r>
            <a:r>
              <a:rPr lang="en-GB" sz="18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8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stili</a:t>
            </a:r>
            <a:r>
              <a:rPr lang="en-GB" sz="18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del </a:t>
            </a:r>
            <a:r>
              <a:rPr lang="en-GB" sz="18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testo</a:t>
            </a:r>
            <a:r>
              <a:rPr lang="en-GB" sz="18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8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dello</a:t>
            </a:r>
            <a:r>
              <a:rPr lang="en-GB" sz="18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schema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262626"/>
              </a:buClr>
              <a:buFont typeface="Arial"/>
              <a:buChar char="•"/>
            </a:pPr>
            <a:r>
              <a:rPr lang="en-GB" sz="18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Secondo </a:t>
            </a:r>
            <a:r>
              <a:rPr lang="en-GB" sz="18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livello</a:t>
            </a:r>
            <a:endParaRPr lang="en-GB" sz="1800" b="0" strike="noStrike" spc="-1" dirty="0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1143000" lvl="2" indent="-228240">
              <a:lnSpc>
                <a:spcPct val="100000"/>
              </a:lnSpc>
              <a:spcBef>
                <a:spcPts val="499"/>
              </a:spcBef>
              <a:buClr>
                <a:srgbClr val="262626"/>
              </a:buClr>
              <a:buFont typeface="Arial"/>
              <a:buChar char="•"/>
            </a:pPr>
            <a:r>
              <a:rPr lang="en-GB" sz="18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Terzo</a:t>
            </a:r>
            <a:r>
              <a:rPr lang="en-GB" sz="18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n-GB" sz="18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livello</a:t>
            </a:r>
            <a:endParaRPr lang="en-GB" sz="1800" b="0" strike="noStrike" spc="-1" dirty="0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1600200" lvl="3" indent="-228240">
              <a:lnSpc>
                <a:spcPct val="100000"/>
              </a:lnSpc>
              <a:spcBef>
                <a:spcPts val="499"/>
              </a:spcBef>
              <a:buClr>
                <a:srgbClr val="262626"/>
              </a:buClr>
              <a:buFont typeface="Arial"/>
              <a:buChar char="•"/>
            </a:pPr>
            <a:r>
              <a:rPr lang="en-GB" sz="18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Quarto </a:t>
            </a:r>
            <a:r>
              <a:rPr lang="en-GB" sz="18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livello</a:t>
            </a:r>
            <a:endParaRPr lang="en-GB" sz="1800" b="0" strike="noStrike" spc="-1" dirty="0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2057400" lvl="4" indent="-228240">
              <a:lnSpc>
                <a:spcPct val="100000"/>
              </a:lnSpc>
              <a:spcBef>
                <a:spcPts val="499"/>
              </a:spcBef>
              <a:buClr>
                <a:srgbClr val="262626"/>
              </a:buClr>
              <a:buFont typeface="Arial"/>
              <a:buChar char="•"/>
            </a:pPr>
            <a:r>
              <a:rPr lang="en-GB" sz="18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Quinto </a:t>
            </a:r>
            <a:r>
              <a:rPr lang="en-GB" sz="18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livello</a:t>
            </a:r>
            <a:endParaRPr lang="en-GB" sz="1800" b="0" strike="noStrike" spc="-1" dirty="0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sldNum"/>
          </p:nvPr>
        </p:nvSpPr>
        <p:spPr>
          <a:xfrm>
            <a:off x="8442324" y="6356520"/>
            <a:ext cx="450755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DD9829D2-A812-4CFA-9F42-6C711C912619}" type="slidenum">
              <a:rPr lang="en-US" sz="1200" b="0" strike="noStrike" spc="-1">
                <a:solidFill>
                  <a:srgbClr val="8D8D8D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‹N›</a:t>
            </a:fld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DF3FDDB-3B1B-4672-813F-7D28B0990CD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80" y="6396119"/>
            <a:ext cx="373425" cy="36468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0702C56-0E2B-46B7-BE56-9D76776041D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07" y="6448909"/>
            <a:ext cx="518650" cy="27229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2410240-5C5B-4188-AE09-AC8B58376497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836" y="6448909"/>
            <a:ext cx="1346971" cy="21166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CA5370B-BEE5-4236-A044-05600225C846}"/>
              </a:ext>
            </a:extLst>
          </p:cNvPr>
          <p:cNvSpPr txBox="1"/>
          <p:nvPr userDrawn="1"/>
        </p:nvSpPr>
        <p:spPr>
          <a:xfrm>
            <a:off x="2954541" y="6414928"/>
            <a:ext cx="13716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Ing. Giovanni Cassata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179280" y="136440"/>
            <a:ext cx="8713440" cy="628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GB" sz="20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pt-BR" sz="20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Sistema Tram Palermo – Fase II</a:t>
            </a:r>
            <a:endParaRPr lang="en-GB" sz="2000" b="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TextShape 3"/>
          <p:cNvSpPr txBox="1"/>
          <p:nvPr/>
        </p:nvSpPr>
        <p:spPr>
          <a:xfrm>
            <a:off x="6458040" y="6356520"/>
            <a:ext cx="2435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21218B5C-75DB-4331-AB2A-CCF09B98710F}" type="slidenum">
              <a:rPr lang="en-US" sz="1200" b="0" strike="noStrike" spc="-1">
                <a:solidFill>
                  <a:srgbClr val="8D8D8D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1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ECA33F6E-B952-4DFA-B9CE-887656C43B15}"/>
              </a:ext>
            </a:extLst>
          </p:cNvPr>
          <p:cNvSpPr/>
          <p:nvPr/>
        </p:nvSpPr>
        <p:spPr>
          <a:xfrm>
            <a:off x="179280" y="851070"/>
            <a:ext cx="8713440" cy="1767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latin typeface="+mj-lt"/>
              </a:rPr>
              <a:t>Il progetto di estensione della rete tranviaria prevede il potenziamento della infrastruttura con la realizzazione di quattro nuove tratte: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latin typeface="+mj-lt"/>
              </a:rPr>
              <a:t>Tratta D: da Orleans a Bonagia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latin typeface="+mj-lt"/>
              </a:rPr>
              <a:t>Tratta E: da Alcide de Gasperi a Mondello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latin typeface="+mj-lt"/>
              </a:rPr>
              <a:t>Tratta </a:t>
            </a:r>
            <a:r>
              <a:rPr lang="it-IT" sz="1600" dirty="0" err="1">
                <a:latin typeface="+mj-lt"/>
              </a:rPr>
              <a:t>F</a:t>
            </a:r>
            <a:r>
              <a:rPr lang="it-IT" sz="1600" dirty="0">
                <a:latin typeface="+mj-lt"/>
              </a:rPr>
              <a:t>: da </a:t>
            </a:r>
            <a:r>
              <a:rPr lang="it-IT" sz="1600" dirty="0" err="1">
                <a:latin typeface="+mj-lt"/>
              </a:rPr>
              <a:t>Giachery</a:t>
            </a:r>
            <a:r>
              <a:rPr lang="it-IT" sz="1600" dirty="0">
                <a:latin typeface="+mj-lt"/>
              </a:rPr>
              <a:t> a Stazione Centrale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latin typeface="+mj-lt"/>
              </a:rPr>
              <a:t>Tratta G: deviazione per Sferracavallo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F328544-5438-46AC-B7EC-EE0FB7C97B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20"/>
          <a:stretch/>
        </p:blipFill>
        <p:spPr>
          <a:xfrm>
            <a:off x="179280" y="68560"/>
            <a:ext cx="9887508" cy="625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8096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D9BC2AF4-00BA-4368-B696-D0BD415628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23"/>
          <a:stretch/>
        </p:blipFill>
        <p:spPr>
          <a:xfrm>
            <a:off x="106506" y="0"/>
            <a:ext cx="9932363" cy="6305550"/>
          </a:xfrm>
          <a:prstGeom prst="rect">
            <a:avLst/>
          </a:prstGeom>
        </p:spPr>
      </p:pic>
      <p:sp>
        <p:nvSpPr>
          <p:cNvPr id="90" name="TextShape 1"/>
          <p:cNvSpPr txBox="1"/>
          <p:nvPr/>
        </p:nvSpPr>
        <p:spPr>
          <a:xfrm>
            <a:off x="179280" y="136440"/>
            <a:ext cx="8713440" cy="628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GB" sz="20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pt-BR" sz="20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Sistema Tram Palermo – Fase II</a:t>
            </a:r>
            <a:endParaRPr lang="en-GB" sz="2000" b="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TextShape 3"/>
          <p:cNvSpPr txBox="1"/>
          <p:nvPr/>
        </p:nvSpPr>
        <p:spPr>
          <a:xfrm>
            <a:off x="6458040" y="6356520"/>
            <a:ext cx="2435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21218B5C-75DB-4331-AB2A-CCF09B98710F}" type="slidenum">
              <a:rPr lang="en-US" sz="1200" b="0" strike="noStrike" spc="-1">
                <a:solidFill>
                  <a:srgbClr val="8D8D8D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2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ECA33F6E-B952-4DFA-B9CE-887656C43B15}"/>
              </a:ext>
            </a:extLst>
          </p:cNvPr>
          <p:cNvSpPr/>
          <p:nvPr/>
        </p:nvSpPr>
        <p:spPr>
          <a:xfrm>
            <a:off x="179280" y="851070"/>
            <a:ext cx="8713440" cy="1483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latin typeface="+mj-lt"/>
              </a:rPr>
              <a:t>Il nuovo progetto prevede l’esercizio di due nuove linee:</a:t>
            </a: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600" b="1" dirty="0">
                <a:latin typeface="+mj-lt"/>
              </a:rPr>
              <a:t>Linea 7</a:t>
            </a:r>
            <a:r>
              <a:rPr lang="it-IT" sz="1600" dirty="0">
                <a:latin typeface="+mj-lt"/>
              </a:rPr>
              <a:t>: attivazione di una linea tramviaria dal capolinea </a:t>
            </a:r>
            <a:r>
              <a:rPr lang="it-IT" sz="1600" b="1" dirty="0" err="1">
                <a:latin typeface="+mj-lt"/>
              </a:rPr>
              <a:t>Giachery</a:t>
            </a:r>
            <a:r>
              <a:rPr lang="it-IT" sz="1600" dirty="0">
                <a:latin typeface="+mj-lt"/>
              </a:rPr>
              <a:t> a due capilinea periferici </a:t>
            </a:r>
            <a:r>
              <a:rPr lang="it-IT" sz="1600" dirty="0"/>
              <a:t>in esercizio alternato </a:t>
            </a:r>
            <a:r>
              <a:rPr lang="it-IT" sz="1600" dirty="0">
                <a:latin typeface="+mj-lt"/>
              </a:rPr>
              <a:t>a </a:t>
            </a:r>
            <a:r>
              <a:rPr lang="it-IT" sz="1600" b="1" dirty="0">
                <a:latin typeface="+mj-lt"/>
              </a:rPr>
              <a:t>Bonagia e Basile; </a:t>
            </a:r>
            <a:endParaRPr lang="en-GB" sz="1600" b="1" dirty="0">
              <a:latin typeface="+mj-lt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600" b="1" dirty="0">
                <a:latin typeface="+mj-lt"/>
              </a:rPr>
              <a:t>Linea 9</a:t>
            </a:r>
            <a:r>
              <a:rPr lang="it-IT" sz="1600" dirty="0">
                <a:latin typeface="+mj-lt"/>
              </a:rPr>
              <a:t>: attivazione di una linea da Piazza Alcide De Gasperi a due capilinea periferici in esercizio alternato a </a:t>
            </a:r>
            <a:r>
              <a:rPr lang="it-IT" sz="1600" b="1" dirty="0">
                <a:latin typeface="+mj-lt"/>
              </a:rPr>
              <a:t>Mondello</a:t>
            </a:r>
            <a:r>
              <a:rPr lang="it-IT" sz="1600" dirty="0">
                <a:latin typeface="+mj-lt"/>
              </a:rPr>
              <a:t> e </a:t>
            </a:r>
            <a:r>
              <a:rPr lang="it-IT" sz="1600" b="1" dirty="0">
                <a:latin typeface="+mj-lt"/>
              </a:rPr>
              <a:t>Sferracavallo</a:t>
            </a:r>
            <a:r>
              <a:rPr lang="it-IT" sz="1600" dirty="0">
                <a:latin typeface="+mj-lt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179280" y="136440"/>
            <a:ext cx="8713440" cy="628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it-IT" sz="20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visione della mobilità</a:t>
            </a:r>
            <a:endParaRPr lang="en-GB" sz="2000" b="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TextShape 3"/>
          <p:cNvSpPr txBox="1"/>
          <p:nvPr/>
        </p:nvSpPr>
        <p:spPr>
          <a:xfrm>
            <a:off x="6458040" y="6356520"/>
            <a:ext cx="2435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21218B5C-75DB-4331-AB2A-CCF09B98710F}" type="slidenum">
              <a:rPr lang="en-US" sz="1200" b="0" strike="noStrike" spc="-1">
                <a:solidFill>
                  <a:srgbClr val="8D8D8D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3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ECA33F6E-B952-4DFA-B9CE-887656C43B15}"/>
              </a:ext>
            </a:extLst>
          </p:cNvPr>
          <p:cNvSpPr/>
          <p:nvPr/>
        </p:nvSpPr>
        <p:spPr>
          <a:xfrm>
            <a:off x="179280" y="960798"/>
            <a:ext cx="87134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/>
              <a:t>Il Comune intende perseguire il </a:t>
            </a:r>
            <a:r>
              <a:rPr lang="it-IT" sz="1600" b="1" dirty="0">
                <a:solidFill>
                  <a:srgbClr val="4F81BD"/>
                </a:solidFill>
              </a:rPr>
              <a:t>rilancio del trasporto pubblico</a:t>
            </a:r>
            <a:r>
              <a:rPr lang="it-IT" sz="1600" dirty="0"/>
              <a:t> nell'area urbana estesa di tutto il comune di Palermo, che passerà anche da campagne mirate di </a:t>
            </a:r>
            <a:r>
              <a:rPr lang="it-IT" sz="1600" i="1" dirty="0"/>
              <a:t>fidelizzazione e abbonamenti</a:t>
            </a:r>
            <a:r>
              <a:rPr lang="it-IT" sz="1600" dirty="0"/>
              <a:t>. </a:t>
            </a:r>
            <a:r>
              <a:rPr lang="it-IT" sz="1600" dirty="0">
                <a:latin typeface="+mj-lt"/>
              </a:rPr>
              <a:t>Il completamento della rete tranviaria offre l’occasione, in linea con le direttive europee e statali, per una ristrutturazione del servizio su gomma sia urbano che extraurbano: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latin typeface="+mj-lt"/>
              </a:rPr>
              <a:t>l’</a:t>
            </a:r>
            <a:r>
              <a:rPr lang="it-IT" sz="1600" b="1" dirty="0">
                <a:latin typeface="+mj-lt"/>
              </a:rPr>
              <a:t>offerta dei servizi TPL su gomma sarà ottimizzata </a:t>
            </a:r>
            <a:r>
              <a:rPr lang="it-IT" sz="1600" dirty="0">
                <a:latin typeface="+mj-lt"/>
              </a:rPr>
              <a:t>per funzionare da adduzione e ricucitura del sistema tranviario, incluse linee completamente nuove che percorrono i quartieri più periferici e li collegano ai capilinea del tram;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latin typeface="+mj-lt"/>
              </a:rPr>
              <a:t>sono previsti </a:t>
            </a:r>
            <a:r>
              <a:rPr lang="it-IT" sz="1600" b="1" dirty="0">
                <a:latin typeface="+mj-lt"/>
              </a:rPr>
              <a:t>nodi forti di interscambio </a:t>
            </a:r>
            <a:r>
              <a:rPr lang="it-IT" sz="1600" dirty="0">
                <a:latin typeface="+mj-lt"/>
              </a:rPr>
              <a:t>tra tramvia e servizio extraurbano in attestamento, in modo da limitare l’accesso all’area urbana fortemente congestionata anche a questi mezzi;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latin typeface="+mj-lt"/>
              </a:rPr>
              <a:t>nel quadro di riferimento infrastrutturale si inserisce anche l’estensione della rete ferroviaria della città di Palermo, in particolare, il completamento del passante e la quasi totalità dell’anello ferroviario;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latin typeface="+mj-lt"/>
              </a:rPr>
              <a:t>il progetto si completa con la realizzazione di 12 parcheggi di interscambio che attraverso il sistema di </a:t>
            </a:r>
            <a:r>
              <a:rPr lang="it-IT" sz="1600" b="1" dirty="0" err="1">
                <a:latin typeface="+mj-lt"/>
              </a:rPr>
              <a:t>park&amp;ride</a:t>
            </a:r>
            <a:r>
              <a:rPr lang="it-IT" sz="1600" b="1" dirty="0">
                <a:latin typeface="+mj-lt"/>
              </a:rPr>
              <a:t> </a:t>
            </a:r>
            <a:r>
              <a:rPr lang="it-IT" sz="1600" dirty="0">
                <a:latin typeface="+mj-lt"/>
              </a:rPr>
              <a:t>consentono di tenere fuori dal centro urbano le auto che arrivano dai comuni contermini e dalle zone più periferiche non servite dal tram. </a:t>
            </a:r>
            <a:endParaRPr lang="en-GB" sz="160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803116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179280" y="136440"/>
            <a:ext cx="8713440" cy="628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it-IT" sz="20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 linee della rete obiettivo</a:t>
            </a:r>
            <a:endParaRPr lang="en-GB" sz="2000" b="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TextShape 3"/>
          <p:cNvSpPr txBox="1"/>
          <p:nvPr/>
        </p:nvSpPr>
        <p:spPr>
          <a:xfrm>
            <a:off x="6458040" y="6356520"/>
            <a:ext cx="2435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21218B5C-75DB-4331-AB2A-CCF09B98710F}" type="slidenum">
              <a:rPr lang="en-US" sz="1200" b="0" strike="noStrike" spc="-1">
                <a:solidFill>
                  <a:srgbClr val="8D8D8D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4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9D4A219E-BE46-454E-A96A-964846A699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493080"/>
              </p:ext>
            </p:extLst>
          </p:nvPr>
        </p:nvGraphicFramePr>
        <p:xfrm>
          <a:off x="910867" y="943076"/>
          <a:ext cx="7250265" cy="4454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1606">
                  <a:extLst>
                    <a:ext uri="{9D8B030D-6E8A-4147-A177-3AD203B41FA5}">
                      <a16:colId xmlns:a16="http://schemas.microsoft.com/office/drawing/2014/main" val="934278092"/>
                    </a:ext>
                  </a:extLst>
                </a:gridCol>
                <a:gridCol w="1899139">
                  <a:extLst>
                    <a:ext uri="{9D8B030D-6E8A-4147-A177-3AD203B41FA5}">
                      <a16:colId xmlns:a16="http://schemas.microsoft.com/office/drawing/2014/main" val="290607872"/>
                    </a:ext>
                  </a:extLst>
                </a:gridCol>
                <a:gridCol w="1057892">
                  <a:extLst>
                    <a:ext uri="{9D8B030D-6E8A-4147-A177-3AD203B41FA5}">
                      <a16:colId xmlns:a16="http://schemas.microsoft.com/office/drawing/2014/main" val="1847561444"/>
                    </a:ext>
                  </a:extLst>
                </a:gridCol>
                <a:gridCol w="1034129">
                  <a:extLst>
                    <a:ext uri="{9D8B030D-6E8A-4147-A177-3AD203B41FA5}">
                      <a16:colId xmlns:a16="http://schemas.microsoft.com/office/drawing/2014/main" val="1478770986"/>
                    </a:ext>
                  </a:extLst>
                </a:gridCol>
                <a:gridCol w="1116908">
                  <a:extLst>
                    <a:ext uri="{9D8B030D-6E8A-4147-A177-3AD203B41FA5}">
                      <a16:colId xmlns:a16="http://schemas.microsoft.com/office/drawing/2014/main" val="1828001996"/>
                    </a:ext>
                  </a:extLst>
                </a:gridCol>
                <a:gridCol w="1600591">
                  <a:extLst>
                    <a:ext uri="{9D8B030D-6E8A-4147-A177-3AD203B41FA5}">
                      <a16:colId xmlns:a16="http://schemas.microsoft.com/office/drawing/2014/main" val="603727616"/>
                    </a:ext>
                  </a:extLst>
                </a:gridCol>
              </a:tblGrid>
              <a:tr h="54150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1200" kern="1200" dirty="0">
                          <a:effectLst/>
                          <a:latin typeface="+mn-lt"/>
                        </a:rPr>
                        <a:t>Linea</a:t>
                      </a:r>
                      <a:endParaRPr lang="it-IT" sz="1200" kern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1200" kern="1200" dirty="0">
                          <a:effectLst/>
                          <a:latin typeface="+mn-lt"/>
                        </a:rPr>
                        <a:t>Descrizione</a:t>
                      </a:r>
                      <a:endParaRPr lang="it-IT" sz="1200" kern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1200" kern="1200" dirty="0">
                          <a:effectLst/>
                          <a:latin typeface="+mn-lt"/>
                        </a:rPr>
                        <a:t>Lunghezza</a:t>
                      </a:r>
                      <a:endParaRPr lang="it-IT" sz="1200" kern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1200" kern="1200" dirty="0">
                          <a:effectLst/>
                          <a:latin typeface="+mn-lt"/>
                        </a:rPr>
                        <a:t>Tempo giro</a:t>
                      </a:r>
                      <a:endParaRPr lang="it-IT" sz="1200" kern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1200" kern="1200" dirty="0">
                          <a:effectLst/>
                          <a:latin typeface="+mn-lt"/>
                        </a:rPr>
                        <a:t>Intertempo</a:t>
                      </a:r>
                      <a:endParaRPr lang="it-IT" sz="1200" kern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Domanda annua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315096"/>
                  </a:ext>
                </a:extLst>
              </a:tr>
              <a:tr h="23448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endParaRPr lang="it-IT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endParaRPr lang="it-IT" sz="12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1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(km)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1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it-IT" sz="12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</a:t>
                      </a:r>
                      <a:r>
                        <a:rPr lang="it-IT" sz="1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1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it-IT" sz="12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min:sec</a:t>
                      </a:r>
                      <a:r>
                        <a:rPr lang="it-IT" sz="1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(passeggeri/anno)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945080"/>
                  </a:ext>
                </a:extLst>
              </a:tr>
              <a:tr h="36785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1200" kern="1200" dirty="0">
                          <a:effectLst/>
                          <a:latin typeface="+mn-lt"/>
                        </a:rPr>
                        <a:t>T 1</a:t>
                      </a:r>
                      <a:endParaRPr lang="it-IT" sz="1200" kern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1200" kern="1200" dirty="0">
                          <a:effectLst/>
                          <a:latin typeface="+mn-lt"/>
                        </a:rPr>
                        <a:t>Roccella - Balsamo</a:t>
                      </a:r>
                      <a:endParaRPr lang="it-IT" sz="1200" kern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1200" kern="1200" dirty="0">
                          <a:effectLst/>
                          <a:latin typeface="+mn-lt"/>
                        </a:rPr>
                        <a:t>11.0</a:t>
                      </a:r>
                      <a:endParaRPr lang="it-IT" sz="1200" kern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1200" kern="1200" dirty="0">
                          <a:effectLst/>
                          <a:latin typeface="+mn-lt"/>
                        </a:rPr>
                        <a:t>46</a:t>
                      </a:r>
                      <a:endParaRPr lang="it-IT" sz="1200" kern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1200" kern="1200" dirty="0">
                          <a:effectLst/>
                          <a:latin typeface="+mn-lt"/>
                        </a:rPr>
                        <a:t>6:30</a:t>
                      </a:r>
                      <a:endParaRPr lang="it-IT" sz="1200" kern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kern="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5,335,200</a:t>
                      </a:r>
                      <a:endParaRPr lang="it-IT" sz="1200" kern="50" dirty="0">
                        <a:solidFill>
                          <a:srgbClr val="3B3838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58734561"/>
                  </a:ext>
                </a:extLst>
              </a:tr>
              <a:tr h="36785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1200" kern="1200" dirty="0">
                          <a:effectLst/>
                          <a:latin typeface="+mn-lt"/>
                        </a:rPr>
                        <a:t>T 2A</a:t>
                      </a:r>
                      <a:endParaRPr lang="it-IT" sz="1200" kern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1200" kern="1200" dirty="0">
                          <a:effectLst/>
                          <a:latin typeface="+mn-lt"/>
                        </a:rPr>
                        <a:t>Armerina – Giachery</a:t>
                      </a:r>
                      <a:endParaRPr lang="it-IT" sz="1200" kern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1200" kern="1200" dirty="0">
                          <a:effectLst/>
                          <a:latin typeface="+mn-lt"/>
                        </a:rPr>
                        <a:t>12.5</a:t>
                      </a:r>
                      <a:endParaRPr lang="it-IT" sz="1200" kern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1200" kern="1200" dirty="0">
                          <a:effectLst/>
                          <a:latin typeface="+mn-lt"/>
                        </a:rPr>
                        <a:t>51</a:t>
                      </a:r>
                      <a:endParaRPr lang="it-IT" sz="1200" kern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1200" kern="1200">
                          <a:effectLst/>
                          <a:latin typeface="+mn-lt"/>
                        </a:rPr>
                        <a:t>13:00</a:t>
                      </a:r>
                      <a:endParaRPr lang="it-IT" sz="1200" kern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kern="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3,342,560</a:t>
                      </a:r>
                      <a:endParaRPr lang="it-IT" sz="1200" kern="50" dirty="0">
                        <a:solidFill>
                          <a:srgbClr val="3B3838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73548571"/>
                  </a:ext>
                </a:extLst>
              </a:tr>
              <a:tr h="36785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1200" kern="1200" dirty="0">
                          <a:effectLst/>
                          <a:latin typeface="+mn-lt"/>
                        </a:rPr>
                        <a:t>T 2B</a:t>
                      </a:r>
                      <a:endParaRPr lang="it-IT" sz="1200" kern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1200" kern="1200" dirty="0">
                          <a:effectLst/>
                          <a:latin typeface="+mn-lt"/>
                        </a:rPr>
                        <a:t>CEP – Giachery</a:t>
                      </a:r>
                      <a:endParaRPr lang="it-IT" sz="1200" kern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1200" kern="1200" dirty="0">
                          <a:effectLst/>
                          <a:latin typeface="+mn-lt"/>
                        </a:rPr>
                        <a:t>12.8</a:t>
                      </a:r>
                      <a:endParaRPr lang="it-IT" sz="1200" kern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1200" kern="1200" dirty="0">
                          <a:effectLst/>
                          <a:latin typeface="+mn-lt"/>
                        </a:rPr>
                        <a:t>50</a:t>
                      </a:r>
                      <a:endParaRPr lang="it-IT" sz="1200" kern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1200" kern="1200" dirty="0">
                          <a:effectLst/>
                          <a:latin typeface="+mn-lt"/>
                        </a:rPr>
                        <a:t>10:00</a:t>
                      </a:r>
                      <a:endParaRPr lang="it-IT" sz="1200" kern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kern="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6,138,080</a:t>
                      </a:r>
                      <a:endParaRPr lang="it-IT" sz="1200" kern="50" dirty="0">
                        <a:solidFill>
                          <a:srgbClr val="3B3838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27318157"/>
                  </a:ext>
                </a:extLst>
              </a:tr>
              <a:tr h="36785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1200" kern="1200" dirty="0">
                          <a:effectLst/>
                          <a:latin typeface="+mn-lt"/>
                        </a:rPr>
                        <a:t>T 4</a:t>
                      </a:r>
                      <a:endParaRPr lang="it-IT" sz="1200" kern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1200" kern="1200" dirty="0">
                          <a:effectLst/>
                          <a:latin typeface="+mn-lt"/>
                        </a:rPr>
                        <a:t>Giulio Cesare – Giachery</a:t>
                      </a:r>
                      <a:endParaRPr lang="it-IT" sz="1200" kern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1200" kern="1200" dirty="0">
                          <a:effectLst/>
                          <a:latin typeface="+mn-lt"/>
                        </a:rPr>
                        <a:t>19.9</a:t>
                      </a:r>
                      <a:endParaRPr lang="it-IT" sz="1200" kern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1200" kern="1200" dirty="0">
                          <a:effectLst/>
                          <a:latin typeface="+mn-lt"/>
                        </a:rPr>
                        <a:t>72</a:t>
                      </a:r>
                      <a:endParaRPr lang="it-IT" sz="1200" kern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1200" kern="1200" dirty="0">
                          <a:effectLst/>
                          <a:latin typeface="+mn-lt"/>
                        </a:rPr>
                        <a:t>09:00</a:t>
                      </a:r>
                      <a:endParaRPr lang="it-IT" sz="1200" kern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kern="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12,548,640</a:t>
                      </a:r>
                      <a:endParaRPr lang="it-IT" sz="1200" kern="50" dirty="0">
                        <a:solidFill>
                          <a:srgbClr val="3B3838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33831181"/>
                  </a:ext>
                </a:extLst>
              </a:tr>
              <a:tr h="36785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1200" kern="1200" dirty="0">
                          <a:effectLst/>
                          <a:latin typeface="+mn-lt"/>
                        </a:rPr>
                        <a:t>T 6</a:t>
                      </a:r>
                      <a:endParaRPr lang="it-IT" sz="1200" kern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1200" kern="1200" dirty="0">
                          <a:effectLst/>
                          <a:latin typeface="+mn-lt"/>
                        </a:rPr>
                        <a:t>Villa Sofia – Balsamo</a:t>
                      </a:r>
                      <a:endParaRPr lang="it-IT" sz="1200" kern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1200" kern="1200">
                          <a:effectLst/>
                          <a:latin typeface="+mn-lt"/>
                        </a:rPr>
                        <a:t>11.7</a:t>
                      </a:r>
                      <a:endParaRPr lang="it-IT" sz="1200" kern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1200" kern="1200" dirty="0">
                          <a:effectLst/>
                          <a:latin typeface="+mn-lt"/>
                        </a:rPr>
                        <a:t>50</a:t>
                      </a:r>
                      <a:endParaRPr lang="it-IT" sz="1200" kern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1200" kern="1200" dirty="0">
                          <a:effectLst/>
                          <a:latin typeface="+mn-lt"/>
                        </a:rPr>
                        <a:t>03:00</a:t>
                      </a:r>
                      <a:endParaRPr lang="it-IT" sz="1200" kern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kern="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24,211,980</a:t>
                      </a:r>
                      <a:endParaRPr lang="it-IT" sz="1200" kern="50" dirty="0">
                        <a:solidFill>
                          <a:srgbClr val="3B3838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0639769"/>
                  </a:ext>
                </a:extLst>
              </a:tr>
              <a:tr h="36785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1200" kern="1200" dirty="0">
                          <a:effectLst/>
                          <a:latin typeface="+mn-lt"/>
                        </a:rPr>
                        <a:t>T 7A</a:t>
                      </a:r>
                      <a:endParaRPr lang="it-IT" sz="1200" kern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1200" kern="1200" dirty="0">
                          <a:effectLst/>
                          <a:latin typeface="+mn-lt"/>
                        </a:rPr>
                        <a:t>Bonagia – Giachery</a:t>
                      </a:r>
                      <a:endParaRPr lang="it-IT" sz="1200" kern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1200" kern="1200" dirty="0">
                          <a:effectLst/>
                          <a:latin typeface="+mn-lt"/>
                        </a:rPr>
                        <a:t>19.4</a:t>
                      </a:r>
                      <a:endParaRPr lang="it-IT" sz="1200" kern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1200" kern="1200" dirty="0">
                          <a:effectLst/>
                          <a:latin typeface="+mn-lt"/>
                        </a:rPr>
                        <a:t>71</a:t>
                      </a:r>
                      <a:endParaRPr lang="it-IT" sz="1200" kern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1200" kern="1200" dirty="0">
                          <a:effectLst/>
                          <a:latin typeface="+mn-lt"/>
                        </a:rPr>
                        <a:t>07:50</a:t>
                      </a:r>
                      <a:endParaRPr lang="it-IT" sz="1200" kern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kern="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8,775,520</a:t>
                      </a:r>
                      <a:endParaRPr lang="it-IT" sz="1200" kern="50" dirty="0">
                        <a:solidFill>
                          <a:srgbClr val="3B3838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260283"/>
                  </a:ext>
                </a:extLst>
              </a:tr>
              <a:tr h="36785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1200" kern="1200" dirty="0">
                          <a:effectLst/>
                          <a:latin typeface="+mn-lt"/>
                        </a:rPr>
                        <a:t>T 7B</a:t>
                      </a:r>
                      <a:endParaRPr lang="it-IT" sz="1200" kern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1200" kern="1200" dirty="0">
                          <a:effectLst/>
                          <a:latin typeface="+mn-lt"/>
                        </a:rPr>
                        <a:t>Basile – Giachery</a:t>
                      </a:r>
                      <a:endParaRPr lang="it-IT" sz="1200" kern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1200" kern="1200" dirty="0">
                          <a:effectLst/>
                          <a:latin typeface="+mn-lt"/>
                        </a:rPr>
                        <a:t>13.0</a:t>
                      </a:r>
                      <a:endParaRPr lang="it-IT" sz="1200" kern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1200" kern="1200" dirty="0">
                          <a:effectLst/>
                          <a:latin typeface="+mn-lt"/>
                        </a:rPr>
                        <a:t>58</a:t>
                      </a:r>
                      <a:endParaRPr lang="it-IT" sz="1200" kern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1200" kern="1200" dirty="0">
                          <a:effectLst/>
                          <a:latin typeface="+mn-lt"/>
                        </a:rPr>
                        <a:t>09:50</a:t>
                      </a:r>
                      <a:endParaRPr lang="it-IT" sz="1200" kern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kern="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7,567,040</a:t>
                      </a:r>
                      <a:endParaRPr lang="it-IT" sz="1200" kern="50" dirty="0">
                        <a:solidFill>
                          <a:srgbClr val="3B3838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15487"/>
                  </a:ext>
                </a:extLst>
              </a:tr>
              <a:tr h="36785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1200" kern="1200" dirty="0">
                          <a:effectLst/>
                          <a:latin typeface="+mn-lt"/>
                        </a:rPr>
                        <a:t>T 8</a:t>
                      </a:r>
                      <a:endParaRPr lang="it-IT" sz="1200" kern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1200" kern="1200" dirty="0">
                          <a:effectLst/>
                          <a:latin typeface="+mn-lt"/>
                        </a:rPr>
                        <a:t>Francia - Villa Sofia</a:t>
                      </a:r>
                      <a:endParaRPr lang="it-IT" sz="1200" kern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effectLst/>
                          <a:latin typeface="+mn-lt"/>
                        </a:rPr>
                        <a:t>4.3</a:t>
                      </a:r>
                      <a:endParaRPr lang="it-IT" sz="1200" kern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1200" kern="1200" dirty="0">
                          <a:effectLst/>
                          <a:latin typeface="+mn-lt"/>
                        </a:rPr>
                        <a:t>15</a:t>
                      </a:r>
                      <a:endParaRPr lang="it-IT" sz="1200" kern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effectLst/>
                          <a:latin typeface="+mn-lt"/>
                        </a:rPr>
                        <a:t>15:00</a:t>
                      </a:r>
                      <a:endParaRPr lang="it-IT" sz="1200" kern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kern="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480,800</a:t>
                      </a:r>
                      <a:endParaRPr lang="it-IT" sz="1200" kern="50" dirty="0">
                        <a:solidFill>
                          <a:srgbClr val="3B3838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98963799"/>
                  </a:ext>
                </a:extLst>
              </a:tr>
              <a:tr h="36785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1200" kern="1200" dirty="0">
                          <a:effectLst/>
                          <a:latin typeface="+mn-lt"/>
                        </a:rPr>
                        <a:t>T 9A</a:t>
                      </a:r>
                      <a:endParaRPr lang="it-IT" sz="1200" kern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1200" kern="1200" dirty="0">
                          <a:effectLst/>
                          <a:latin typeface="+mn-lt"/>
                        </a:rPr>
                        <a:t>Mondello - Villa Sofia</a:t>
                      </a:r>
                      <a:endParaRPr lang="it-IT" sz="1200" kern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effectLst/>
                          <a:latin typeface="+mn-lt"/>
                        </a:rPr>
                        <a:t>21.0</a:t>
                      </a:r>
                      <a:endParaRPr lang="it-IT" sz="1200" kern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1200" kern="1200" dirty="0">
                          <a:effectLst/>
                          <a:latin typeface="+mn-lt"/>
                        </a:rPr>
                        <a:t>70</a:t>
                      </a:r>
                      <a:endParaRPr lang="it-IT" sz="1200" kern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08:50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1200" kern="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6,650,560</a:t>
                      </a:r>
                      <a:endParaRPr lang="it-IT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066090"/>
                  </a:ext>
                </a:extLst>
              </a:tr>
              <a:tr h="36785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1200" kern="1200" dirty="0">
                          <a:effectLst/>
                          <a:latin typeface="+mn-lt"/>
                        </a:rPr>
                        <a:t>T 9B</a:t>
                      </a:r>
                      <a:endParaRPr lang="it-IT" sz="1200" kern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1200" kern="1200" dirty="0">
                          <a:effectLst/>
                          <a:latin typeface="+mn-lt"/>
                        </a:rPr>
                        <a:t>Sferracavallo - Villa Sofia</a:t>
                      </a:r>
                      <a:endParaRPr lang="it-IT" sz="1200" kern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effectLst/>
                          <a:latin typeface="+mn-lt"/>
                        </a:rPr>
                        <a:t>18.5</a:t>
                      </a:r>
                      <a:endParaRPr lang="it-IT" sz="1200" kern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1200" kern="1200" dirty="0">
                          <a:effectLst/>
                          <a:latin typeface="+mn-lt"/>
                        </a:rPr>
                        <a:t>60</a:t>
                      </a:r>
                      <a:endParaRPr lang="it-IT" sz="1200" kern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effectLst/>
                          <a:latin typeface="+mn-lt"/>
                        </a:rPr>
                        <a:t>15:00</a:t>
                      </a:r>
                      <a:endParaRPr lang="it-IT" sz="1200" kern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t-IT" sz="1200" kern="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3,653,440</a:t>
                      </a:r>
                      <a:endParaRPr lang="it-IT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264480"/>
                  </a:ext>
                </a:extLst>
              </a:tr>
            </a:tbl>
          </a:graphicData>
        </a:graphic>
      </p:graphicFrame>
      <p:sp>
        <p:nvSpPr>
          <p:cNvPr id="6" name="Rettangolo 5">
            <a:extLst>
              <a:ext uri="{FF2B5EF4-FFF2-40B4-BE49-F238E27FC236}">
                <a16:creationId xmlns:a16="http://schemas.microsoft.com/office/drawing/2014/main" id="{2728A986-08DB-4661-9741-0035D435A400}"/>
              </a:ext>
            </a:extLst>
          </p:cNvPr>
          <p:cNvSpPr/>
          <p:nvPr/>
        </p:nvSpPr>
        <p:spPr>
          <a:xfrm>
            <a:off x="36576" y="5580532"/>
            <a:ext cx="9144000" cy="634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latin typeface="+mj-lt"/>
              </a:rPr>
              <a:t>Le linee oggetto di richiesta di contributo trasporteranno più di </a:t>
            </a:r>
            <a:r>
              <a:rPr lang="it-IT" sz="1600" b="1" dirty="0">
                <a:latin typeface="+mj-lt"/>
              </a:rPr>
              <a:t>25 milioni di passeggeri/anno</a:t>
            </a:r>
            <a:r>
              <a:rPr lang="it-IT" sz="1600" dirty="0">
                <a:latin typeface="+mj-lt"/>
              </a:rPr>
              <a:t>.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effectLst/>
                <a:latin typeface="+mj-lt"/>
              </a:rPr>
              <a:t>L’ intera rete tranviaria di Palermo trasporterà oltre </a:t>
            </a:r>
            <a:r>
              <a:rPr lang="it-IT" sz="1600" b="1" dirty="0">
                <a:effectLst/>
                <a:latin typeface="+mj-lt"/>
              </a:rPr>
              <a:t>78 milioni di passeggeri/anno</a:t>
            </a:r>
            <a:endParaRPr lang="en-GB" sz="1600" b="1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275201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Shape 1">
            <a:extLst>
              <a:ext uri="{FF2B5EF4-FFF2-40B4-BE49-F238E27FC236}">
                <a16:creationId xmlns:a16="http://schemas.microsoft.com/office/drawing/2014/main" id="{D25729C9-BED1-4D22-ACCF-22CF51BCD26A}"/>
              </a:ext>
            </a:extLst>
          </p:cNvPr>
          <p:cNvSpPr txBox="1"/>
          <p:nvPr/>
        </p:nvSpPr>
        <p:spPr>
          <a:xfrm>
            <a:off x="179280" y="136440"/>
            <a:ext cx="8713440" cy="628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it-IT" sz="20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Il Sistema </a:t>
            </a:r>
            <a:r>
              <a:rPr lang="it-IT" sz="20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Tram in numeri</a:t>
            </a:r>
            <a:endParaRPr lang="en-GB" sz="2000" b="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TextShape 3">
            <a:extLst>
              <a:ext uri="{FF2B5EF4-FFF2-40B4-BE49-F238E27FC236}">
                <a16:creationId xmlns:a16="http://schemas.microsoft.com/office/drawing/2014/main" id="{92E60815-058A-4B3C-A629-102C0BA485D4}"/>
              </a:ext>
            </a:extLst>
          </p:cNvPr>
          <p:cNvSpPr txBox="1"/>
          <p:nvPr/>
        </p:nvSpPr>
        <p:spPr>
          <a:xfrm>
            <a:off x="6458040" y="6356520"/>
            <a:ext cx="2435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21218B5C-75DB-4331-AB2A-CCF09B98710F}" type="slidenum">
              <a:rPr lang="en-US" sz="1200" b="0" strike="noStrike" spc="-1">
                <a:solidFill>
                  <a:srgbClr val="8D8D8D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5</a:t>
            </a:fld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3BA1E3A-F849-42C4-9E03-A50574E88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80" y="3138949"/>
            <a:ext cx="8775700" cy="292981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A467451-CD13-4746-BD6C-CBDA38FD4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266" y="1297544"/>
            <a:ext cx="2875944" cy="1283559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DFCCCF7D-3A93-4A25-827F-1CE3F735EA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145" y="1297544"/>
            <a:ext cx="2722423" cy="128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411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o 13">
            <a:extLst>
              <a:ext uri="{FF2B5EF4-FFF2-40B4-BE49-F238E27FC236}">
                <a16:creationId xmlns:a16="http://schemas.microsoft.com/office/drawing/2014/main" id="{9329BCA6-84B7-4852-A574-D0F9AF70F478}"/>
              </a:ext>
            </a:extLst>
          </p:cNvPr>
          <p:cNvGrpSpPr/>
          <p:nvPr/>
        </p:nvGrpSpPr>
        <p:grpSpPr>
          <a:xfrm>
            <a:off x="300806" y="1005840"/>
            <a:ext cx="8470388" cy="1993392"/>
            <a:chOff x="300806" y="1435608"/>
            <a:chExt cx="8470388" cy="1993392"/>
          </a:xfrm>
        </p:grpSpPr>
        <p:pic>
          <p:nvPicPr>
            <p:cNvPr id="5" name="Immagine 4" descr="Immagine che contiene screenshot&#10;&#10;Descrizione generata automaticamente">
              <a:extLst>
                <a:ext uri="{FF2B5EF4-FFF2-40B4-BE49-F238E27FC236}">
                  <a16:creationId xmlns:a16="http://schemas.microsoft.com/office/drawing/2014/main" id="{609359E5-6135-4991-800C-66C0ECA86D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4" t="37237" r="5454"/>
            <a:stretch/>
          </p:blipFill>
          <p:spPr>
            <a:xfrm>
              <a:off x="300806" y="1435608"/>
              <a:ext cx="8470388" cy="1993392"/>
            </a:xfrm>
            <a:prstGeom prst="rect">
              <a:avLst/>
            </a:prstGeom>
          </p:spPr>
        </p:pic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B0037CBA-FE54-493C-A626-D5CF0FAF2454}"/>
                </a:ext>
              </a:extLst>
            </p:cNvPr>
            <p:cNvSpPr txBox="1"/>
            <p:nvPr/>
          </p:nvSpPr>
          <p:spPr>
            <a:xfrm>
              <a:off x="5216171" y="1627923"/>
              <a:ext cx="1017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bg1"/>
                  </a:solidFill>
                </a:rPr>
                <a:t>29,5%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E6CDAE35-0275-4FFD-93CD-7AF7D4E38B3F}"/>
                </a:ext>
              </a:extLst>
            </p:cNvPr>
            <p:cNvSpPr txBox="1"/>
            <p:nvPr/>
          </p:nvSpPr>
          <p:spPr>
            <a:xfrm>
              <a:off x="7027005" y="1638853"/>
              <a:ext cx="1017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bg1"/>
                  </a:solidFill>
                </a:rPr>
                <a:t>25,7%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009C5E0E-5556-45E1-94BD-93B9562E33EF}"/>
                </a:ext>
              </a:extLst>
            </p:cNvPr>
            <p:cNvSpPr txBox="1"/>
            <p:nvPr/>
          </p:nvSpPr>
          <p:spPr>
            <a:xfrm>
              <a:off x="2927123" y="1627923"/>
              <a:ext cx="1017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bg1"/>
                  </a:solidFill>
                </a:rPr>
                <a:t>44,8%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CA5B0FA1-46B3-46DD-809E-CF10C5CCD719}"/>
                </a:ext>
              </a:extLst>
            </p:cNvPr>
            <p:cNvSpPr txBox="1"/>
            <p:nvPr/>
          </p:nvSpPr>
          <p:spPr>
            <a:xfrm>
              <a:off x="5432579" y="2255811"/>
              <a:ext cx="1017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bg1"/>
                  </a:solidFill>
                </a:rPr>
                <a:t>16,25%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B2BEC355-4423-4F2F-82FA-238D181758BA}"/>
                </a:ext>
              </a:extLst>
            </p:cNvPr>
            <p:cNvSpPr txBox="1"/>
            <p:nvPr/>
          </p:nvSpPr>
          <p:spPr>
            <a:xfrm>
              <a:off x="7060533" y="2266741"/>
              <a:ext cx="1017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bg1"/>
                  </a:solidFill>
                </a:rPr>
                <a:t>27,35%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47313C27-D5D2-4854-A02E-F33E7A14D727}"/>
                </a:ext>
              </a:extLst>
            </p:cNvPr>
            <p:cNvSpPr txBox="1"/>
            <p:nvPr/>
          </p:nvSpPr>
          <p:spPr>
            <a:xfrm>
              <a:off x="2960651" y="2255811"/>
              <a:ext cx="1017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bg1"/>
                  </a:solidFill>
                </a:rPr>
                <a:t>56,4%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0" name="TextShape 1"/>
          <p:cNvSpPr txBox="1"/>
          <p:nvPr/>
        </p:nvSpPr>
        <p:spPr>
          <a:xfrm>
            <a:off x="179280" y="136440"/>
            <a:ext cx="8713440" cy="628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it-IT" sz="20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Come cambierà la mobilità nell’area metropolitana</a:t>
            </a:r>
            <a:endParaRPr lang="en-GB" sz="2000" b="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TextShape 3"/>
          <p:cNvSpPr txBox="1"/>
          <p:nvPr/>
        </p:nvSpPr>
        <p:spPr>
          <a:xfrm>
            <a:off x="6458040" y="6356520"/>
            <a:ext cx="2435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21218B5C-75DB-4331-AB2A-CCF09B98710F}" type="slidenum">
              <a:rPr lang="en-US" sz="1200" b="0" strike="noStrike" spc="-1">
                <a:solidFill>
                  <a:srgbClr val="8D8D8D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6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E98F719C-58DB-4BC9-BDA7-01BAED16BE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780649"/>
              </p:ext>
            </p:extLst>
          </p:nvPr>
        </p:nvGraphicFramePr>
        <p:xfrm>
          <a:off x="750384" y="4323530"/>
          <a:ext cx="7571232" cy="16535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33209">
                  <a:extLst>
                    <a:ext uri="{9D8B030D-6E8A-4147-A177-3AD203B41FA5}">
                      <a16:colId xmlns:a16="http://schemas.microsoft.com/office/drawing/2014/main" val="4088948557"/>
                    </a:ext>
                  </a:extLst>
                </a:gridCol>
                <a:gridCol w="1374483">
                  <a:extLst>
                    <a:ext uri="{9D8B030D-6E8A-4147-A177-3AD203B41FA5}">
                      <a16:colId xmlns:a16="http://schemas.microsoft.com/office/drawing/2014/main" val="377504713"/>
                    </a:ext>
                  </a:extLst>
                </a:gridCol>
                <a:gridCol w="1281770">
                  <a:extLst>
                    <a:ext uri="{9D8B030D-6E8A-4147-A177-3AD203B41FA5}">
                      <a16:colId xmlns:a16="http://schemas.microsoft.com/office/drawing/2014/main" val="2005371358"/>
                    </a:ext>
                  </a:extLst>
                </a:gridCol>
                <a:gridCol w="1281770">
                  <a:extLst>
                    <a:ext uri="{9D8B030D-6E8A-4147-A177-3AD203B41FA5}">
                      <a16:colId xmlns:a16="http://schemas.microsoft.com/office/drawing/2014/main" val="2277028302"/>
                    </a:ext>
                  </a:extLst>
                </a:gridCol>
              </a:tblGrid>
              <a:tr h="51364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13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Indicatore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13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Senza progetto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13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  progetto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13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differenza</a:t>
                      </a: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298380"/>
                  </a:ext>
                </a:extLst>
              </a:tr>
              <a:tr h="475488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it-IT" sz="13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Domanda annua auto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[veicoli*chilometro/anno]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448,353,607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416,731,146</a:t>
                      </a: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-31,622,461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358549"/>
                  </a:ext>
                </a:extLst>
              </a:tr>
              <a:tr h="657957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13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Emissione </a:t>
                      </a:r>
                      <a:r>
                        <a:rPr lang="it-IT" sz="13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  <a:r>
                        <a:rPr lang="it-IT" sz="1300" kern="1200" baseline="-25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it-IT" sz="13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3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 traffico auto e  autobus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[tonnellate / anno]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126,360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it-IT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115,341</a:t>
                      </a: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-11,019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370092"/>
                  </a:ext>
                </a:extLst>
              </a:tr>
            </a:tbl>
          </a:graphicData>
        </a:graphic>
      </p:graphicFrame>
      <p:sp>
        <p:nvSpPr>
          <p:cNvPr id="8" name="Freccia in giù 7">
            <a:extLst>
              <a:ext uri="{FF2B5EF4-FFF2-40B4-BE49-F238E27FC236}">
                <a16:creationId xmlns:a16="http://schemas.microsoft.com/office/drawing/2014/main" id="{9BBBD64D-DCC8-4ECA-A210-223F57FA0A40}"/>
              </a:ext>
            </a:extLst>
          </p:cNvPr>
          <p:cNvSpPr/>
          <p:nvPr/>
        </p:nvSpPr>
        <p:spPr>
          <a:xfrm>
            <a:off x="2456532" y="3015890"/>
            <a:ext cx="4230936" cy="668166"/>
          </a:xfrm>
          <a:prstGeom prst="downArrow">
            <a:avLst>
              <a:gd name="adj1" fmla="val 7512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14F4E06-2A29-4A86-BB7B-94536952E219}"/>
              </a:ext>
            </a:extLst>
          </p:cNvPr>
          <p:cNvSpPr txBox="1"/>
          <p:nvPr/>
        </p:nvSpPr>
        <p:spPr>
          <a:xfrm>
            <a:off x="3579616" y="2953794"/>
            <a:ext cx="2080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Riduzione mobilità privata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3ABC2010-D186-421F-A1D7-871D7603E741}"/>
              </a:ext>
            </a:extLst>
          </p:cNvPr>
          <p:cNvSpPr/>
          <p:nvPr/>
        </p:nvSpPr>
        <p:spPr>
          <a:xfrm>
            <a:off x="372806" y="3708223"/>
            <a:ext cx="85199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dirty="0">
                <a:solidFill>
                  <a:schemeClr val="accent2">
                    <a:lumMod val="75000"/>
                  </a:schemeClr>
                </a:solidFill>
              </a:rPr>
              <a:t>L’analisi costi benefici quantifica gli effetti di tale </a:t>
            </a:r>
            <a:r>
              <a:rPr lang="it-IT" sz="1400" u="sng" dirty="0">
                <a:solidFill>
                  <a:schemeClr val="accent2">
                    <a:lumMod val="75000"/>
                  </a:schemeClr>
                </a:solidFill>
              </a:rPr>
              <a:t>riduzione rispetto allo scenario futuro senza estensione della rete tranviaria</a:t>
            </a:r>
            <a:endParaRPr lang="en-GB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254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179280" y="136440"/>
            <a:ext cx="8713440" cy="628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it-IT" sz="20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 risultati dell’Analisi Costi Benefici</a:t>
            </a:r>
            <a:endParaRPr lang="en-GB" sz="2000" b="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TextShape 3"/>
          <p:cNvSpPr txBox="1"/>
          <p:nvPr/>
        </p:nvSpPr>
        <p:spPr>
          <a:xfrm>
            <a:off x="6458040" y="6356520"/>
            <a:ext cx="2435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21218B5C-75DB-4331-AB2A-CCF09B98710F}" type="slidenum">
              <a:rPr lang="en-US" sz="1200" b="0" strike="noStrike" spc="-1">
                <a:solidFill>
                  <a:srgbClr val="8D8D8D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7</a:t>
            </a:fld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E98F719C-58DB-4BC9-BDA7-01BAED16BE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664948"/>
              </p:ext>
            </p:extLst>
          </p:nvPr>
        </p:nvGraphicFramePr>
        <p:xfrm>
          <a:off x="179280" y="3999478"/>
          <a:ext cx="8427815" cy="12070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7808">
                  <a:extLst>
                    <a:ext uri="{9D8B030D-6E8A-4147-A177-3AD203B41FA5}">
                      <a16:colId xmlns:a16="http://schemas.microsoft.com/office/drawing/2014/main" val="4088948557"/>
                    </a:ext>
                  </a:extLst>
                </a:gridCol>
                <a:gridCol w="3118104">
                  <a:extLst>
                    <a:ext uri="{9D8B030D-6E8A-4147-A177-3AD203B41FA5}">
                      <a16:colId xmlns:a16="http://schemas.microsoft.com/office/drawing/2014/main" val="2923325127"/>
                    </a:ext>
                  </a:extLst>
                </a:gridCol>
                <a:gridCol w="1513099">
                  <a:extLst>
                    <a:ext uri="{9D8B030D-6E8A-4147-A177-3AD203B41FA5}">
                      <a16:colId xmlns:a16="http://schemas.microsoft.com/office/drawing/2014/main" val="377504713"/>
                    </a:ext>
                  </a:extLst>
                </a:gridCol>
                <a:gridCol w="2128804">
                  <a:extLst>
                    <a:ext uri="{9D8B030D-6E8A-4147-A177-3AD203B41FA5}">
                      <a16:colId xmlns:a16="http://schemas.microsoft.com/office/drawing/2014/main" val="2005371358"/>
                    </a:ext>
                  </a:extLst>
                </a:gridCol>
              </a:tblGrid>
              <a:tr h="59831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2075" indent="0" algn="l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VALORE ATTUALIZZATO NETTO</a:t>
                      </a: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l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(Euro)</a:t>
                      </a: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133,160,101.93 </a:t>
                      </a: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283723"/>
                  </a:ext>
                </a:extLst>
              </a:tr>
              <a:tr h="60871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B/C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2075" indent="0" algn="l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RAPPORTO BENEFICI / COSTI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2075" indent="0" algn="l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(Adimensionale)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                        1.56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53358549"/>
                  </a:ext>
                </a:extLst>
              </a:tr>
            </a:tbl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FB2E5825-9D47-4152-8976-7BEBFB7E752B}"/>
              </a:ext>
            </a:extLst>
          </p:cNvPr>
          <p:cNvSpPr txBox="1"/>
          <p:nvPr/>
        </p:nvSpPr>
        <p:spPr>
          <a:xfrm>
            <a:off x="215280" y="1265431"/>
            <a:ext cx="871344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L’Analisi Costi Benefici monetizza i parametri diretti e indiretti legati al progetto e tramite degli indici di redditività valuta se l’</a:t>
            </a:r>
            <a:r>
              <a:rPr lang="it-IT" sz="1600" b="1" dirty="0"/>
              <a:t>intervento è sostenibile</a:t>
            </a:r>
            <a:r>
              <a:rPr lang="it-IT" sz="1600" dirty="0"/>
              <a:t>.</a:t>
            </a:r>
          </a:p>
          <a:p>
            <a:endParaRPr lang="it-IT" sz="1600" dirty="0"/>
          </a:p>
          <a:p>
            <a:r>
              <a:rPr lang="it-IT" sz="1600" dirty="0"/>
              <a:t>I </a:t>
            </a:r>
            <a:r>
              <a:rPr lang="it-IT" sz="1600" i="1" dirty="0"/>
              <a:t>costi</a:t>
            </a:r>
            <a:r>
              <a:rPr lang="it-IT" sz="1600" dirty="0"/>
              <a:t> sono legati all’investimento dell’opera (incluso il valore residuo finale), all’esercizio del trasporto pubblico urbano (gomma e tram) e ai costi del trasporto privato.</a:t>
            </a:r>
          </a:p>
          <a:p>
            <a:endParaRPr lang="it-IT" sz="1600" dirty="0"/>
          </a:p>
          <a:p>
            <a:r>
              <a:rPr lang="it-IT" sz="1600" dirty="0"/>
              <a:t>I </a:t>
            </a:r>
            <a:r>
              <a:rPr lang="it-IT" sz="1600" i="1" dirty="0"/>
              <a:t>benefici</a:t>
            </a:r>
            <a:r>
              <a:rPr lang="it-IT" sz="1600" dirty="0"/>
              <a:t> comprendono i risparmi di tempo, la riduzione della congestione, dell’incidentalità, delle emissioni inquinanti, delle emissioni acustiche. </a:t>
            </a:r>
          </a:p>
          <a:p>
            <a:endParaRPr lang="it-IT" sz="1600" dirty="0"/>
          </a:p>
          <a:p>
            <a:r>
              <a:rPr lang="it-IT" sz="1600" dirty="0"/>
              <a:t>Gli indici di redditività (VAN e B/C) risultanti dall’ACB sono sotto riportati</a:t>
            </a:r>
          </a:p>
          <a:p>
            <a:endParaRPr lang="it-IT" sz="1600" dirty="0"/>
          </a:p>
          <a:p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F28E94A-BF62-419D-9688-A086F953CFA0}"/>
              </a:ext>
            </a:extLst>
          </p:cNvPr>
          <p:cNvSpPr/>
          <p:nvPr/>
        </p:nvSpPr>
        <p:spPr>
          <a:xfrm>
            <a:off x="179281" y="5458347"/>
            <a:ext cx="8713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/>
              <a:t>I risultati ottenuti sono positivi ed in linea con quelli dei maggiori sistemi tranviari di altre città italiane ed europee</a:t>
            </a:r>
          </a:p>
        </p:txBody>
      </p:sp>
    </p:spTree>
    <p:extLst>
      <p:ext uri="{BB962C8B-B14F-4D97-AF65-F5344CB8AC3E}">
        <p14:creationId xmlns:p14="http://schemas.microsoft.com/office/powerpoint/2010/main" val="429490950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706</Words>
  <Application>Microsoft Office PowerPoint</Application>
  <PresentationFormat>Presentazione su schermo (4:3)</PresentationFormat>
  <Paragraphs>142</Paragraphs>
  <Slides>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Arial</vt:lpstr>
      <vt:lpstr>Cambria</vt:lpstr>
      <vt:lpstr>Century Gothic</vt:lpstr>
      <vt:lpstr>Times New Roman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subject/>
  <dc:creator>daniele</dc:creator>
  <dc:description/>
  <cp:lastModifiedBy>Utente</cp:lastModifiedBy>
  <cp:revision>101</cp:revision>
  <cp:lastPrinted>1601-01-01T00:00:00Z</cp:lastPrinted>
  <dcterms:created xsi:type="dcterms:W3CDTF">2011-10-18T10:12:21Z</dcterms:created>
  <dcterms:modified xsi:type="dcterms:W3CDTF">2020-04-30T12:22:55Z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Presentazione su schermo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</vt:i4>
  </property>
</Properties>
</file>